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59" r:id="rId2"/>
    <p:sldId id="668" r:id="rId3"/>
    <p:sldId id="262" r:id="rId4"/>
    <p:sldId id="639" r:id="rId5"/>
    <p:sldId id="577" r:id="rId6"/>
    <p:sldId id="576" r:id="rId7"/>
    <p:sldId id="640" r:id="rId8"/>
    <p:sldId id="669" r:id="rId9"/>
    <p:sldId id="369" r:id="rId10"/>
    <p:sldId id="660" r:id="rId11"/>
    <p:sldId id="263" r:id="rId12"/>
    <p:sldId id="641" r:id="rId13"/>
    <p:sldId id="667" r:id="rId14"/>
    <p:sldId id="642" r:id="rId15"/>
    <p:sldId id="645" r:id="rId16"/>
    <p:sldId id="646" r:id="rId17"/>
    <p:sldId id="647" r:id="rId18"/>
    <p:sldId id="673" r:id="rId19"/>
    <p:sldId id="648" r:id="rId20"/>
    <p:sldId id="649" r:id="rId21"/>
    <p:sldId id="650" r:id="rId22"/>
    <p:sldId id="651" r:id="rId23"/>
    <p:sldId id="652" r:id="rId24"/>
    <p:sldId id="653" r:id="rId25"/>
    <p:sldId id="654" r:id="rId26"/>
    <p:sldId id="655" r:id="rId27"/>
    <p:sldId id="656" r:id="rId28"/>
    <p:sldId id="657" r:id="rId29"/>
    <p:sldId id="658" r:id="rId30"/>
    <p:sldId id="661" r:id="rId31"/>
    <p:sldId id="643" r:id="rId32"/>
    <p:sldId id="662" r:id="rId33"/>
    <p:sldId id="573" r:id="rId34"/>
    <p:sldId id="679" r:id="rId35"/>
    <p:sldId id="644" r:id="rId36"/>
    <p:sldId id="579" r:id="rId37"/>
    <p:sldId id="663" r:id="rId38"/>
    <p:sldId id="664" r:id="rId39"/>
    <p:sldId id="666" r:id="rId40"/>
    <p:sldId id="2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A2E92-049D-2245-B4EF-7BCE904EDB90}" v="7" dt="2025-07-21T17:23:08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58"/>
  </p:normalViewPr>
  <p:slideViewPr>
    <p:cSldViewPr snapToGrid="0">
      <p:cViewPr varScale="1">
        <p:scale>
          <a:sx n="93" d="100"/>
          <a:sy n="93" d="100"/>
        </p:scale>
        <p:origin x="24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Lance" userId="6d2b1406-35fe-485e-9cac-3d974c1cd9dc" providerId="ADAL" clId="{013A2E92-049D-2245-B4EF-7BCE904EDB90}"/>
    <pc:docChg chg="custSel addSld delSld modSld sldOrd">
      <pc:chgData name="Waller, Lance" userId="6d2b1406-35fe-485e-9cac-3d974c1cd9dc" providerId="ADAL" clId="{013A2E92-049D-2245-B4EF-7BCE904EDB90}" dt="2025-07-21T17:23:18.803" v="21" actId="14100"/>
      <pc:docMkLst>
        <pc:docMk/>
      </pc:docMkLst>
      <pc:sldChg chg="add">
        <pc:chgData name="Waller, Lance" userId="6d2b1406-35fe-485e-9cac-3d974c1cd9dc" providerId="ADAL" clId="{013A2E92-049D-2245-B4EF-7BCE904EDB90}" dt="2025-07-21T17:18:39.564" v="3"/>
        <pc:sldMkLst>
          <pc:docMk/>
          <pc:sldMk cId="2647632367" sldId="262"/>
        </pc:sldMkLst>
      </pc:sldChg>
      <pc:sldChg chg="del">
        <pc:chgData name="Waller, Lance" userId="6d2b1406-35fe-485e-9cac-3d974c1cd9dc" providerId="ADAL" clId="{013A2E92-049D-2245-B4EF-7BCE904EDB90}" dt="2025-07-21T17:18:35.446" v="2" actId="2696"/>
        <pc:sldMkLst>
          <pc:docMk/>
          <pc:sldMk cId="3387114066" sldId="262"/>
        </pc:sldMkLst>
      </pc:sldChg>
      <pc:sldChg chg="del">
        <pc:chgData name="Waller, Lance" userId="6d2b1406-35fe-485e-9cac-3d974c1cd9dc" providerId="ADAL" clId="{013A2E92-049D-2245-B4EF-7BCE904EDB90}" dt="2025-07-21T17:17:42.246" v="0" actId="2696"/>
        <pc:sldMkLst>
          <pc:docMk/>
          <pc:sldMk cId="0" sldId="299"/>
        </pc:sldMkLst>
      </pc:sldChg>
      <pc:sldChg chg="add del">
        <pc:chgData name="Waller, Lance" userId="6d2b1406-35fe-485e-9cac-3d974c1cd9dc" providerId="ADAL" clId="{013A2E92-049D-2245-B4EF-7BCE904EDB90}" dt="2025-07-21T17:19:00.656" v="4" actId="2696"/>
        <pc:sldMkLst>
          <pc:docMk/>
          <pc:sldMk cId="3521885130" sldId="299"/>
        </pc:sldMkLst>
      </pc:sldChg>
      <pc:sldChg chg="add del">
        <pc:chgData name="Waller, Lance" userId="6d2b1406-35fe-485e-9cac-3d974c1cd9dc" providerId="ADAL" clId="{013A2E92-049D-2245-B4EF-7BCE904EDB90}" dt="2025-07-21T17:19:36.173" v="9" actId="2696"/>
        <pc:sldMkLst>
          <pc:docMk/>
          <pc:sldMk cId="3763955896" sldId="299"/>
        </pc:sldMkLst>
      </pc:sldChg>
      <pc:sldChg chg="del">
        <pc:chgData name="Waller, Lance" userId="6d2b1406-35fe-485e-9cac-3d974c1cd9dc" providerId="ADAL" clId="{013A2E92-049D-2245-B4EF-7BCE904EDB90}" dt="2025-07-21T17:17:42.246" v="0" actId="2696"/>
        <pc:sldMkLst>
          <pc:docMk/>
          <pc:sldMk cId="0" sldId="301"/>
        </pc:sldMkLst>
      </pc:sldChg>
      <pc:sldChg chg="add del">
        <pc:chgData name="Waller, Lance" userId="6d2b1406-35fe-485e-9cac-3d974c1cd9dc" providerId="ADAL" clId="{013A2E92-049D-2245-B4EF-7BCE904EDB90}" dt="2025-07-21T17:19:36.173" v="9" actId="2696"/>
        <pc:sldMkLst>
          <pc:docMk/>
          <pc:sldMk cId="166938" sldId="301"/>
        </pc:sldMkLst>
      </pc:sldChg>
      <pc:sldChg chg="del">
        <pc:chgData name="Waller, Lance" userId="6d2b1406-35fe-485e-9cac-3d974c1cd9dc" providerId="ADAL" clId="{013A2E92-049D-2245-B4EF-7BCE904EDB90}" dt="2025-07-21T17:17:42.246" v="0" actId="2696"/>
        <pc:sldMkLst>
          <pc:docMk/>
          <pc:sldMk cId="0" sldId="306"/>
        </pc:sldMkLst>
      </pc:sldChg>
      <pc:sldChg chg="add del">
        <pc:chgData name="Waller, Lance" userId="6d2b1406-35fe-485e-9cac-3d974c1cd9dc" providerId="ADAL" clId="{013A2E92-049D-2245-B4EF-7BCE904EDB90}" dt="2025-07-21T17:19:00.656" v="4" actId="2696"/>
        <pc:sldMkLst>
          <pc:docMk/>
          <pc:sldMk cId="804751933" sldId="306"/>
        </pc:sldMkLst>
      </pc:sldChg>
      <pc:sldChg chg="add del">
        <pc:chgData name="Waller, Lance" userId="6d2b1406-35fe-485e-9cac-3d974c1cd9dc" providerId="ADAL" clId="{013A2E92-049D-2245-B4EF-7BCE904EDB90}" dt="2025-07-21T17:19:36.173" v="9" actId="2696"/>
        <pc:sldMkLst>
          <pc:docMk/>
          <pc:sldMk cId="4048067101" sldId="306"/>
        </pc:sldMkLst>
      </pc:sldChg>
      <pc:sldChg chg="addSp delSp modSp add del mod ord">
        <pc:chgData name="Waller, Lance" userId="6d2b1406-35fe-485e-9cac-3d974c1cd9dc" providerId="ADAL" clId="{013A2E92-049D-2245-B4EF-7BCE904EDB90}" dt="2025-07-21T17:23:18.803" v="21" actId="14100"/>
        <pc:sldMkLst>
          <pc:docMk/>
          <pc:sldMk cId="1771268575" sldId="659"/>
        </pc:sldMkLst>
        <pc:picChg chg="del mod">
          <ac:chgData name="Waller, Lance" userId="6d2b1406-35fe-485e-9cac-3d974c1cd9dc" providerId="ADAL" clId="{013A2E92-049D-2245-B4EF-7BCE904EDB90}" dt="2025-07-21T17:23:11.245" v="19" actId="478"/>
          <ac:picMkLst>
            <pc:docMk/>
            <pc:sldMk cId="1771268575" sldId="659"/>
            <ac:picMk id="2" creationId="{2F19DA41-0AE9-1647-8696-7D99F06BE11B}"/>
          </ac:picMkLst>
        </pc:picChg>
        <pc:picChg chg="add del mod">
          <ac:chgData name="Waller, Lance" userId="6d2b1406-35fe-485e-9cac-3d974c1cd9dc" providerId="ADAL" clId="{013A2E92-049D-2245-B4EF-7BCE904EDB90}" dt="2025-07-21T17:21:39.967" v="14" actId="478"/>
          <ac:picMkLst>
            <pc:docMk/>
            <pc:sldMk cId="1771268575" sldId="659"/>
            <ac:picMk id="4" creationId="{04BC779C-8535-B9C3-BCE5-FFC2B69D99EB}"/>
          </ac:picMkLst>
        </pc:picChg>
        <pc:picChg chg="add mod">
          <ac:chgData name="Waller, Lance" userId="6d2b1406-35fe-485e-9cac-3d974c1cd9dc" providerId="ADAL" clId="{013A2E92-049D-2245-B4EF-7BCE904EDB90}" dt="2025-07-21T17:23:18.803" v="21" actId="14100"/>
          <ac:picMkLst>
            <pc:docMk/>
            <pc:sldMk cId="1771268575" sldId="659"/>
            <ac:picMk id="6" creationId="{E9731B5F-8296-7C1F-6858-FEE0B4720729}"/>
          </ac:picMkLst>
        </pc:picChg>
      </pc:sldChg>
      <pc:sldChg chg="del">
        <pc:chgData name="Waller, Lance" userId="6d2b1406-35fe-485e-9cac-3d974c1cd9dc" providerId="ADAL" clId="{013A2E92-049D-2245-B4EF-7BCE904EDB90}" dt="2025-07-21T17:17:42.246" v="0" actId="2696"/>
        <pc:sldMkLst>
          <pc:docMk/>
          <pc:sldMk cId="3202039706" sldId="659"/>
        </pc:sldMkLst>
      </pc:sldChg>
      <pc:sldChg chg="del">
        <pc:chgData name="Waller, Lance" userId="6d2b1406-35fe-485e-9cac-3d974c1cd9dc" providerId="ADAL" clId="{013A2E92-049D-2245-B4EF-7BCE904EDB90}" dt="2025-07-21T17:17:42.246" v="0" actId="2696"/>
        <pc:sldMkLst>
          <pc:docMk/>
          <pc:sldMk cId="1456239803" sldId="668"/>
        </pc:sldMkLst>
      </pc:sldChg>
      <pc:sldChg chg="add">
        <pc:chgData name="Waller, Lance" userId="6d2b1406-35fe-485e-9cac-3d974c1cd9dc" providerId="ADAL" clId="{013A2E92-049D-2245-B4EF-7BCE904EDB90}" dt="2025-07-21T17:18:31.605" v="1"/>
        <pc:sldMkLst>
          <pc:docMk/>
          <pc:sldMk cId="2986992966" sldId="668"/>
        </pc:sldMkLst>
      </pc:sldChg>
      <pc:sldChg chg="new del ord">
        <pc:chgData name="Waller, Lance" userId="6d2b1406-35fe-485e-9cac-3d974c1cd9dc" providerId="ADAL" clId="{013A2E92-049D-2245-B4EF-7BCE904EDB90}" dt="2025-07-21T17:19:29.366" v="8" actId="2696"/>
        <pc:sldMkLst>
          <pc:docMk/>
          <pc:sldMk cId="3153650355" sldId="6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582E-E808-6578-4B74-207935C90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15D1B-AB4A-C283-DEAD-8F48A076C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A25CC-BD7D-F638-2802-F0FD675A9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21A26-D693-E6B4-23F7-BB0E9963F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12032-3AB8-2BE0-170F-E4BB5FF9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38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6317-2695-8088-BF6C-9A2CA022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716AB-0B50-C849-C2B6-678E40DE1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05EA6-A7D0-B158-1128-601A3028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B9C69-1A32-BDED-6F96-17A9E265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F56BB-F034-055D-B5F9-1F7FDE31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5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9891B5-417D-056D-B7A8-B94B5CF965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D44F5-0520-C892-9B7F-A3F09FF5C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75193-35EC-5A0B-A531-5E249D6D5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CF08F-CEE9-82A0-817E-3F4F78A5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E9F4-A1D5-DFCD-777F-2C25F19D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9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EB9C-0354-DFC4-2DE4-A653EC9B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77B-CCE9-6D94-6EBF-3DB379B76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6E7C9-194E-95EB-7652-F91955016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3FA60-55BB-420E-6BC2-A5479498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2FE9D-4C54-9777-9403-429988B5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5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542D-9B6F-3D7F-33E6-A929EBD2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72E09-60DB-BD72-2156-0D03F84AF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80682-4ECE-D72E-C335-EA7C98D1A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469AF-4588-8463-978C-669BA98E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7A8B7-9D00-0E5B-AA88-01918FA0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2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6423-E859-B021-C680-B03E64F2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1017B-0E56-607F-7950-556C36EB0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C98C9-68A2-B256-A998-D3D37A29D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9FE51-3196-C654-EB18-97B1A134C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4B059-3685-D56F-8F7A-1A0A13F5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46138-9512-DFE4-2C45-717F6D8F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5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4385-63BE-95DB-CFA2-A0497E27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C06E-A63D-5B44-1877-D3D2CC2A3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11320-9764-3D01-D81B-212BDA964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30215-507F-A259-922A-80AE169FA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4BE70-E853-E1A0-3FE0-97DAA9761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BF21AF-967F-51B1-96CC-7171ED55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25995-DFCB-50AD-79FE-F6E88AB7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FBCED-1653-C3D5-F499-8E80C3D7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54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78064-A670-8995-073F-06DED074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BD8E1-EC1F-52C0-8F40-D071BEC39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452E8-F186-D411-5A6C-95184067C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BBF95-8CC8-8B71-66FC-3F613BCB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0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760A2F-0EA2-A30C-30EF-F26C2B2E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A4101-761E-FFBC-9B10-7AD74411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019D3-D877-C1D9-0B08-ECD30218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2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5C6A-D6FB-FE21-D7C0-24291335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0759B-F400-AED6-1877-5DC347D34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35167-6A95-CBCF-9949-9DA91D68B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B16A3-FC77-D435-F660-3C6F4BCB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CCEE1-2334-E2FF-BB55-4EE50B1F0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B8A9-78C3-80B6-5B8C-19DAF5025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C22F-6F9F-F40D-9460-74974E84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32FDDF-F426-98F3-23E8-4F42A86F1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B4233-49BD-7B16-69A3-737EF7380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4346C-5A00-1310-4963-2711B447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75B77-7876-824D-4EC8-4D0A893C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BD2CC-96F9-C258-5E19-D33B79D6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5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82258-87F5-CA7B-AF01-9078FDF4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9149D-96FC-48E9-D155-5CDBFDE7C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3396B-720C-BD3D-F788-0B156AE97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B9C2AC-57F7-2A4D-A7A3-13C87E05EF9A}" type="datetimeFigureOut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DF69C-49ED-1057-829E-49719383F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6AB58-75BE-6F57-0313-DBD34A780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D5974-3FCA-5B4E-9618-75B7FF3FB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chester.edu/newscenter/worlds-oldest-globe-hunt-lenox-lazarus-project-417532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urrect3d.lib.rochester.edu/models/5bdc5e604270f527332282d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108EF-B82E-0C5D-1D75-A6D1828B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6947E-64EB-587C-2E00-B43F6BE917B7}"/>
              </a:ext>
            </a:extLst>
          </p:cNvPr>
          <p:cNvSpPr txBox="1"/>
          <p:nvPr/>
        </p:nvSpPr>
        <p:spPr>
          <a:xfrm>
            <a:off x="355600" y="571500"/>
            <a:ext cx="31122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about the spectrum?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Wilkinson’s </a:t>
            </a:r>
            <a:r>
              <a:rPr lang="en-US" sz="2400" i="1" dirty="0"/>
              <a:t>Grammar of Graphics…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(If a referee comments on your color choices, it is probably me.)</a:t>
            </a:r>
          </a:p>
        </p:txBody>
      </p:sp>
      <p:pic>
        <p:nvPicPr>
          <p:cNvPr id="6" name="Picture 5" descr="A book with a map of the united states&#10;&#10;AI-generated content may be incorrect.">
            <a:extLst>
              <a:ext uri="{FF2B5EF4-FFF2-40B4-BE49-F238E27FC236}">
                <a16:creationId xmlns:a16="http://schemas.microsoft.com/office/drawing/2014/main" id="{E9731B5F-8296-7C1F-6858-FEE0B472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55" y="0"/>
            <a:ext cx="6844145" cy="913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6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86E7-D953-B149-A49C-98545CA0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55A2-4313-C844-C5B9-90256AF67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interpretations are correct</a:t>
            </a:r>
          </a:p>
          <a:p>
            <a:pPr lvl="1"/>
            <a:r>
              <a:rPr lang="en-US" dirty="0"/>
              <a:t>Yellow fever, miasma, and mosquitos</a:t>
            </a:r>
          </a:p>
          <a:p>
            <a:pPr lvl="1"/>
            <a:r>
              <a:rPr lang="en-US" dirty="0"/>
              <a:t>Parkes interpretation of Snow’s map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statistical inference work on maps?</a:t>
            </a:r>
          </a:p>
        </p:txBody>
      </p:sp>
    </p:spTree>
    <p:extLst>
      <p:ext uri="{BB962C8B-B14F-4D97-AF65-F5344CB8AC3E}">
        <p14:creationId xmlns:p14="http://schemas.microsoft.com/office/powerpoint/2010/main" val="344952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8B8E-43E6-64E3-5A6F-C59E5458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10" y="2766218"/>
            <a:ext cx="10515600" cy="1325563"/>
          </a:xfrm>
        </p:spPr>
        <p:txBody>
          <a:bodyPr/>
          <a:lstStyle/>
          <a:p>
            <a:r>
              <a:rPr lang="en-US" dirty="0"/>
              <a:t>Maps Evaluate (Maps as Statistics)</a:t>
            </a:r>
          </a:p>
        </p:txBody>
      </p:sp>
    </p:spTree>
    <p:extLst>
      <p:ext uri="{BB962C8B-B14F-4D97-AF65-F5344CB8AC3E}">
        <p14:creationId xmlns:p14="http://schemas.microsoft.com/office/powerpoint/2010/main" val="336008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7757-3CC7-6BFF-46D1-B9F07466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in Geographic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9E109-A503-2088-ABA6-D7EFBAA9B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inference</a:t>
            </a:r>
          </a:p>
          <a:p>
            <a:pPr lvl="1"/>
            <a:r>
              <a:rPr lang="en-US" dirty="0"/>
              <a:t>Often based on independent, identically distributed observations.</a:t>
            </a:r>
          </a:p>
          <a:p>
            <a:pPr lvl="2"/>
            <a:r>
              <a:rPr lang="en-US" dirty="0"/>
              <a:t>Same mean</a:t>
            </a:r>
          </a:p>
          <a:p>
            <a:pPr lvl="2"/>
            <a:r>
              <a:rPr lang="en-US" dirty="0"/>
              <a:t>Same variance</a:t>
            </a:r>
          </a:p>
          <a:p>
            <a:pPr lvl="1"/>
            <a:r>
              <a:rPr lang="en-US" dirty="0"/>
              <a:t>Estimates converge as sample size grows (</a:t>
            </a:r>
            <a:r>
              <a:rPr lang="en-US" dirty="0" err="1"/>
              <a:t>asymptotics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Simple random sampling</a:t>
            </a:r>
          </a:p>
          <a:p>
            <a:r>
              <a:rPr lang="en-US" dirty="0"/>
              <a:t>What’s different in spatial data?</a:t>
            </a:r>
          </a:p>
          <a:p>
            <a:pPr lvl="1"/>
            <a:r>
              <a:rPr lang="en-US" dirty="0"/>
              <a:t>Not </a:t>
            </a:r>
            <a:r>
              <a:rPr lang="en-US" dirty="0" err="1"/>
              <a:t>i.i.d.</a:t>
            </a:r>
            <a:r>
              <a:rPr lang="en-US" dirty="0"/>
              <a:t> (Spatial correlation, different means and variances)</a:t>
            </a:r>
          </a:p>
          <a:p>
            <a:pPr lvl="1"/>
            <a:r>
              <a:rPr lang="en-US" dirty="0" err="1"/>
              <a:t>Asymptotics</a:t>
            </a:r>
            <a:r>
              <a:rPr lang="en-US" dirty="0"/>
              <a:t> (What goes to infinity?  How?)</a:t>
            </a:r>
          </a:p>
          <a:p>
            <a:pPr lvl="1"/>
            <a:r>
              <a:rPr lang="en-US" dirty="0"/>
              <a:t>Sampling (From where do I need more information?)</a:t>
            </a:r>
          </a:p>
        </p:txBody>
      </p:sp>
    </p:spTree>
    <p:extLst>
      <p:ext uri="{BB962C8B-B14F-4D97-AF65-F5344CB8AC3E}">
        <p14:creationId xmlns:p14="http://schemas.microsoft.com/office/powerpoint/2010/main" val="2464594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5A29-C8F2-C28E-643D-06965BE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35C01-C143-890F-89E7-47D2E4B36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area estimation:</a:t>
            </a:r>
          </a:p>
          <a:p>
            <a:pPr lvl="1"/>
            <a:r>
              <a:rPr lang="en-US" dirty="0"/>
              <a:t>Tension between geographic, statistical, privacy precision</a:t>
            </a:r>
          </a:p>
          <a:p>
            <a:pPr lvl="1"/>
            <a:r>
              <a:rPr lang="en-US" dirty="0"/>
              <a:t>Random effects, priors, and penalties</a:t>
            </a:r>
          </a:p>
          <a:p>
            <a:r>
              <a:rPr lang="en-US" dirty="0"/>
              <a:t>Spatially varying associations:</a:t>
            </a:r>
          </a:p>
          <a:p>
            <a:pPr lvl="1"/>
            <a:r>
              <a:rPr lang="en-US" dirty="0"/>
              <a:t>Geographically weighted regression and random slopes</a:t>
            </a:r>
          </a:p>
          <a:p>
            <a:r>
              <a:rPr lang="en-US" dirty="0"/>
              <a:t>Spatial diagnostics for spatial models:</a:t>
            </a:r>
          </a:p>
          <a:p>
            <a:pPr lvl="1"/>
            <a:r>
              <a:rPr lang="en-US" dirty="0"/>
              <a:t>The Geography of Power</a:t>
            </a:r>
          </a:p>
          <a:p>
            <a:pPr lvl="1"/>
            <a:r>
              <a:rPr lang="en-US" dirty="0"/>
              <a:t>Local measures of model fit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0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D5EF-7ED7-4B13-B90F-FBB33E59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Geographic, statistical, privacy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4BC66-80C0-8160-4273-DF483E458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Geographic precision:  Want map with lots of detail (small regions)</a:t>
            </a:r>
          </a:p>
          <a:p>
            <a:r>
              <a:rPr lang="en-US" dirty="0"/>
              <a:t>Statistical precision:  Want map with narrow interval estimates for local estimates (large sample sizes)</a:t>
            </a:r>
          </a:p>
          <a:p>
            <a:pPr lvl="1"/>
            <a:r>
              <a:rPr lang="en-US" dirty="0"/>
              <a:t>How do we get large sample sizes?</a:t>
            </a:r>
          </a:p>
          <a:p>
            <a:r>
              <a:rPr lang="en-US" dirty="0"/>
              <a:t>Privacy precision:  Map to identify patterns but not individuals. </a:t>
            </a:r>
          </a:p>
        </p:txBody>
      </p:sp>
    </p:spTree>
    <p:extLst>
      <p:ext uri="{BB962C8B-B14F-4D97-AF65-F5344CB8AC3E}">
        <p14:creationId xmlns:p14="http://schemas.microsoft.com/office/powerpoint/2010/main" val="296009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9ADD10-4408-D14E-97A4-B7C2F1D7D420}"/>
              </a:ext>
            </a:extLst>
          </p:cNvPr>
          <p:cNvSpPr txBox="1"/>
          <p:nvPr/>
        </p:nvSpPr>
        <p:spPr>
          <a:xfrm>
            <a:off x="5584725" y="791302"/>
            <a:ext cx="1519968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Statistical</a:t>
            </a:r>
          </a:p>
          <a:p>
            <a:pPr algn="ctr"/>
            <a:r>
              <a:rPr lang="en-US" sz="1600" dirty="0"/>
              <a:t>Accuracy</a:t>
            </a:r>
          </a:p>
          <a:p>
            <a:pPr algn="ctr"/>
            <a:r>
              <a:rPr lang="en-US" sz="1600" dirty="0"/>
              <a:t>and Precision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6C155-191D-4A49-9011-77FFC914FD99}"/>
              </a:ext>
            </a:extLst>
          </p:cNvPr>
          <p:cNvSpPr txBox="1"/>
          <p:nvPr/>
        </p:nvSpPr>
        <p:spPr>
          <a:xfrm>
            <a:off x="8815449" y="4458427"/>
            <a:ext cx="1384781" cy="923330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Privacy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BB4F6-853C-2543-97D5-60FDB55D520E}"/>
              </a:ext>
            </a:extLst>
          </p:cNvPr>
          <p:cNvSpPr txBox="1"/>
          <p:nvPr/>
        </p:nvSpPr>
        <p:spPr>
          <a:xfrm>
            <a:off x="1987898" y="3821189"/>
            <a:ext cx="1592103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Geographical</a:t>
            </a:r>
          </a:p>
          <a:p>
            <a:pPr algn="ctr"/>
            <a:r>
              <a:rPr lang="en-US" sz="1600" dirty="0"/>
              <a:t>Accuracy</a:t>
            </a:r>
          </a:p>
          <a:p>
            <a:pPr algn="ctr"/>
            <a:r>
              <a:rPr lang="en-US" sz="1600" dirty="0"/>
              <a:t>and Precision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C3089D-4C28-5D45-B2B1-DEFAF0BF1BF4}"/>
              </a:ext>
            </a:extLst>
          </p:cNvPr>
          <p:cNvCxnSpPr/>
          <p:nvPr/>
        </p:nvCxnSpPr>
        <p:spPr>
          <a:xfrm flipV="1">
            <a:off x="3718930" y="1698304"/>
            <a:ext cx="1443038" cy="2243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E39831-2100-7343-90D0-74351618B2DD}"/>
              </a:ext>
            </a:extLst>
          </p:cNvPr>
          <p:cNvCxnSpPr>
            <a:cxnSpLocks/>
          </p:cNvCxnSpPr>
          <p:nvPr/>
        </p:nvCxnSpPr>
        <p:spPr>
          <a:xfrm flipH="1">
            <a:off x="4090405" y="1941192"/>
            <a:ext cx="1325212" cy="2152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E2080D-CB5B-E843-9944-B400DF84F698}"/>
              </a:ext>
            </a:extLst>
          </p:cNvPr>
          <p:cNvCxnSpPr>
            <a:cxnSpLocks/>
          </p:cNvCxnSpPr>
          <p:nvPr/>
        </p:nvCxnSpPr>
        <p:spPr>
          <a:xfrm flipH="1" flipV="1">
            <a:off x="7285580" y="1967145"/>
            <a:ext cx="1338262" cy="2114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D91400-A2CA-5848-B952-4A13083DB655}"/>
              </a:ext>
            </a:extLst>
          </p:cNvPr>
          <p:cNvCxnSpPr>
            <a:cxnSpLocks/>
          </p:cNvCxnSpPr>
          <p:nvPr/>
        </p:nvCxnSpPr>
        <p:spPr>
          <a:xfrm>
            <a:off x="7722495" y="1938569"/>
            <a:ext cx="1291873" cy="20431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F1B260-E33D-114F-91CE-B25693C964B7}"/>
              </a:ext>
            </a:extLst>
          </p:cNvPr>
          <p:cNvCxnSpPr>
            <a:cxnSpLocks/>
          </p:cNvCxnSpPr>
          <p:nvPr/>
        </p:nvCxnSpPr>
        <p:spPr>
          <a:xfrm>
            <a:off x="4603186" y="4600908"/>
            <a:ext cx="37652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9F496C-8673-E94A-8F79-83EE7523E1EA}"/>
              </a:ext>
            </a:extLst>
          </p:cNvPr>
          <p:cNvCxnSpPr>
            <a:cxnSpLocks/>
          </p:cNvCxnSpPr>
          <p:nvPr/>
        </p:nvCxnSpPr>
        <p:spPr>
          <a:xfrm flipH="1">
            <a:off x="4549457" y="4920092"/>
            <a:ext cx="37076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9D2CD3-74A9-4843-A7B2-E1C01377D6FE}"/>
              </a:ext>
            </a:extLst>
          </p:cNvPr>
          <p:cNvSpPr txBox="1"/>
          <p:nvPr/>
        </p:nvSpPr>
        <p:spPr>
          <a:xfrm>
            <a:off x="1536813" y="1887056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Bias/Variance</a:t>
            </a:r>
          </a:p>
          <a:p>
            <a:r>
              <a:rPr lang="en-US" dirty="0"/>
              <a:t>Tradeoff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61BEF-86D0-5B40-9F9F-C415B2C4B592}"/>
              </a:ext>
            </a:extLst>
          </p:cNvPr>
          <p:cNvSpPr txBox="1"/>
          <p:nvPr/>
        </p:nvSpPr>
        <p:spPr>
          <a:xfrm rot="18134019">
            <a:off x="3044299" y="2463976"/>
            <a:ext cx="230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 more information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C10B07-FCD4-6A4F-A7EF-3D2C56B1290F}"/>
              </a:ext>
            </a:extLst>
          </p:cNvPr>
          <p:cNvSpPr txBox="1"/>
          <p:nvPr/>
        </p:nvSpPr>
        <p:spPr>
          <a:xfrm rot="18097945">
            <a:off x="3949850" y="2875120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 less information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56336C-60C5-F149-8561-3F47D01BCAC7}"/>
              </a:ext>
            </a:extLst>
          </p:cNvPr>
          <p:cNvSpPr txBox="1"/>
          <p:nvPr/>
        </p:nvSpPr>
        <p:spPr>
          <a:xfrm rot="3405712">
            <a:off x="7621192" y="2466109"/>
            <a:ext cx="181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Inject more noise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BE5CF-643B-8745-AC15-A47A0E16B63A}"/>
              </a:ext>
            </a:extLst>
          </p:cNvPr>
          <p:cNvSpPr txBox="1"/>
          <p:nvPr/>
        </p:nvSpPr>
        <p:spPr>
          <a:xfrm rot="3405712">
            <a:off x="6961584" y="3065306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Inject less noise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2317D4-11A8-2149-B950-6C98D08C9001}"/>
              </a:ext>
            </a:extLst>
          </p:cNvPr>
          <p:cNvSpPr txBox="1"/>
          <p:nvPr/>
        </p:nvSpPr>
        <p:spPr>
          <a:xfrm>
            <a:off x="4548516" y="5045180"/>
            <a:ext cx="387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More local constraints: Geographic DP?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81C917-71D5-1C4A-B92F-E758472E8C69}"/>
              </a:ext>
            </a:extLst>
          </p:cNvPr>
          <p:cNvSpPr txBox="1"/>
          <p:nvPr/>
        </p:nvSpPr>
        <p:spPr>
          <a:xfrm>
            <a:off x="4249860" y="4242450"/>
            <a:ext cx="4653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Fewer local/subgroup constraints:  Global DP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CD2274-67B0-A441-A594-034FF4051053}"/>
              </a:ext>
            </a:extLst>
          </p:cNvPr>
          <p:cNvSpPr txBox="1"/>
          <p:nvPr/>
        </p:nvSpPr>
        <p:spPr>
          <a:xfrm>
            <a:off x="2711053" y="4831845"/>
            <a:ext cx="1519968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Subgroup</a:t>
            </a:r>
          </a:p>
          <a:p>
            <a:pPr algn="ctr"/>
            <a:r>
              <a:rPr lang="en-US" sz="1600" dirty="0"/>
              <a:t>Accuracy </a:t>
            </a:r>
          </a:p>
          <a:p>
            <a:pPr algn="ctr"/>
            <a:r>
              <a:rPr lang="en-US" sz="1600" dirty="0"/>
              <a:t>and Precision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5ABA2B-8BD4-B147-92D8-BFA333DCEDA1}"/>
              </a:ext>
            </a:extLst>
          </p:cNvPr>
          <p:cNvSpPr txBox="1"/>
          <p:nvPr/>
        </p:nvSpPr>
        <p:spPr>
          <a:xfrm>
            <a:off x="841917" y="4093842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Disease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Mapping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F0ABF6-A4D1-1744-BC8D-5164215703DC}"/>
              </a:ext>
            </a:extLst>
          </p:cNvPr>
          <p:cNvSpPr txBox="1"/>
          <p:nvPr/>
        </p:nvSpPr>
        <p:spPr>
          <a:xfrm>
            <a:off x="1570772" y="4923160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Small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Area</a:t>
            </a:r>
          </a:p>
          <a:p>
            <a:r>
              <a:rPr lang="en-US" sz="1600" dirty="0">
                <a:solidFill>
                  <a:srgbClr val="FF0000"/>
                </a:solidFill>
              </a:rPr>
              <a:t>Estimation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860BDA-7C98-9147-9755-58F22BC837F3}"/>
              </a:ext>
            </a:extLst>
          </p:cNvPr>
          <p:cNvSpPr txBox="1"/>
          <p:nvPr/>
        </p:nvSpPr>
        <p:spPr>
          <a:xfrm>
            <a:off x="10453592" y="4587610"/>
            <a:ext cx="1308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Differential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393725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2F1-7D59-0A27-0071-27866AF5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Geographical, statistical compromise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EF6FD-7678-8B87-6E5C-9EA64DA8C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Small area estimation</a:t>
            </a:r>
          </a:p>
          <a:p>
            <a:pPr lvl="1"/>
            <a:r>
              <a:rPr lang="en-US" dirty="0"/>
              <a:t>Fay and Herriot (1979, </a:t>
            </a:r>
            <a:r>
              <a:rPr lang="en-US" i="1" dirty="0"/>
              <a:t>JASA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James-Stein estimation</a:t>
            </a:r>
          </a:p>
          <a:p>
            <a:pPr lvl="1"/>
            <a:r>
              <a:rPr lang="en-US" dirty="0"/>
              <a:t>Compromise between </a:t>
            </a:r>
            <a:r>
              <a:rPr lang="en-US" i="1" dirty="0"/>
              <a:t>local</a:t>
            </a:r>
            <a:r>
              <a:rPr lang="en-US" dirty="0"/>
              <a:t> estimate and </a:t>
            </a:r>
            <a:r>
              <a:rPr lang="en-US" i="1" dirty="0"/>
              <a:t>global</a:t>
            </a:r>
            <a:r>
              <a:rPr lang="en-US" dirty="0"/>
              <a:t> estimate.</a:t>
            </a:r>
          </a:p>
          <a:p>
            <a:r>
              <a:rPr lang="en-US" dirty="0"/>
              <a:t>Disease mapping</a:t>
            </a:r>
          </a:p>
          <a:p>
            <a:pPr lvl="1"/>
            <a:r>
              <a:rPr lang="en-US" dirty="0"/>
              <a:t>Clayton and Kaldor (1987, </a:t>
            </a:r>
            <a:r>
              <a:rPr lang="en-US" i="1" dirty="0"/>
              <a:t>Biometrics</a:t>
            </a:r>
            <a:r>
              <a:rPr lang="en-US" dirty="0"/>
              <a:t>), </a:t>
            </a:r>
            <a:r>
              <a:rPr lang="en-US" dirty="0" err="1"/>
              <a:t>Besag</a:t>
            </a:r>
            <a:r>
              <a:rPr lang="en-US" dirty="0"/>
              <a:t>, York and </a:t>
            </a:r>
            <a:r>
              <a:rPr lang="en-US" dirty="0" err="1"/>
              <a:t>Mollié</a:t>
            </a:r>
            <a:r>
              <a:rPr lang="en-US" dirty="0"/>
              <a:t> (1991)</a:t>
            </a:r>
          </a:p>
          <a:p>
            <a:pPr lvl="1"/>
            <a:r>
              <a:rPr lang="en-US" dirty="0"/>
              <a:t>Compromise between </a:t>
            </a:r>
            <a:r>
              <a:rPr lang="en-US" i="1" dirty="0"/>
              <a:t>local</a:t>
            </a:r>
            <a:r>
              <a:rPr lang="en-US" dirty="0"/>
              <a:t> estimate, estimates from </a:t>
            </a:r>
            <a:r>
              <a:rPr lang="en-US" i="1" dirty="0"/>
              <a:t>neighbors</a:t>
            </a:r>
            <a:r>
              <a:rPr lang="en-US" dirty="0"/>
              <a:t>.</a:t>
            </a:r>
          </a:p>
          <a:p>
            <a:r>
              <a:rPr lang="en-US" dirty="0"/>
              <a:t>Classic design/model hybrid</a:t>
            </a:r>
          </a:p>
          <a:p>
            <a:pPr lvl="1"/>
            <a:r>
              <a:rPr lang="en-US" dirty="0"/>
              <a:t>“Design what you can, model the rest.”</a:t>
            </a:r>
          </a:p>
          <a:p>
            <a:r>
              <a:rPr lang="en-US" dirty="0"/>
              <a:t>Implemented via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03555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DAB8-5C01-3AFA-3747-388FDE4A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random effects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AA63-A529-3516-2753-BD1B9719C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can spatial data settings teach us about foundations of statistical inference?  (I need for</a:t>
            </a:r>
            <a:r>
              <a:rPr lang="en-US" i="1" dirty="0"/>
              <a:t> things to make sense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92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4629-F8FB-EF5D-C50D-387A11DA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Poisson regression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63748-37A9-002E-9FF3-84D27BB8D4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Basic Poisson regression setting for counts of events in region </a:t>
                </a:r>
                <a:r>
                  <a:rPr lang="en-US" i="1" dirty="0" err="1"/>
                  <a:t>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i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Each region’s expected count starts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adjustments for each region due to covariates.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 a distribution across all regions…and this can be </a:t>
                </a:r>
                <a:r>
                  <a:rPr lang="en-US" i="1" dirty="0"/>
                  <a:t>spatial.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Distribution of random effects defines from which regions the model “borrows information” (e.g., all or neighboring regions).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363748-37A9-002E-9FF3-84D27BB8D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788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380-9F5E-223A-9041-53A79F73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components to statistical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B6DB2-289F-EC0A-CFFA-95341DB1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28" y="1433406"/>
            <a:ext cx="9071344" cy="51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5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3C73A-7F47-C4FA-865D-0CB461672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CB689-943C-DB90-B073-3E296ABBC6B4}"/>
              </a:ext>
            </a:extLst>
          </p:cNvPr>
          <p:cNvSpPr txBox="1"/>
          <p:nvPr/>
        </p:nvSpPr>
        <p:spPr>
          <a:xfrm>
            <a:off x="373488" y="515155"/>
            <a:ext cx="26530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maps of 2010 </a:t>
            </a:r>
          </a:p>
          <a:p>
            <a:r>
              <a:rPr lang="en-US" dirty="0"/>
              <a:t>population density:</a:t>
            </a:r>
          </a:p>
          <a:p>
            <a:endParaRPr lang="en-US" dirty="0"/>
          </a:p>
          <a:p>
            <a:r>
              <a:rPr lang="en-US" dirty="0"/>
              <a:t>We can choose breaks to highlight cities.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Quantiles start to show Tufte’s “ghastly rainbow”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Quantiles using saturation rather than the spectrum is much easier to read…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665B3-E29B-D755-D3A0-229CB91E7EC5}"/>
              </a:ext>
            </a:extLst>
          </p:cNvPr>
          <p:cNvSpPr txBox="1"/>
          <p:nvPr/>
        </p:nvSpPr>
        <p:spPr>
          <a:xfrm>
            <a:off x="8745682" y="5870467"/>
            <a:ext cx="3288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 should be a reference,</a:t>
            </a:r>
          </a:p>
          <a:p>
            <a:r>
              <a:rPr lang="en-US" b="1" i="1" dirty="0"/>
              <a:t>not</a:t>
            </a:r>
            <a:r>
              <a:rPr lang="en-US" dirty="0"/>
              <a:t> a required key for decoding…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DA9B2-AEB2-70F0-94DE-509DE2A9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9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B0284-0823-1CD1-0C40-65434B888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components of spatial statistics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DD879-CF73-F32C-F509-A1252DAA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53944"/>
            <a:ext cx="10121900" cy="53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95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2C8C-E6C0-1B7F-E60A-CA3054FA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 Bayes (1763)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27E3C-CC57-0C3B-BAE1-1AC86BD4D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21" y="1690688"/>
            <a:ext cx="8422758" cy="476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8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D02B-FD11-D0B6-A2DC-ADD0D90F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the good Reverend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30CD6-E5AA-C619-B2F6-9021C68D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4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32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50B3-005D-3FD5-8BE2-9205D4BF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lightbulb moment…for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1FD81-5338-D29A-7D83-D3475EE9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55" y="1690688"/>
            <a:ext cx="8770219" cy="496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9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95F6-1CF3-F969-FA6A-03E85B27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Seemed familiar…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FEFBC-E602-8377-6592-EA560E95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80" y="1547148"/>
            <a:ext cx="9297936" cy="52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9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D25B-6E87-EC96-67C3-8C1322564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penalty is my prior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852E6-9564-AB39-5BCA-1E6AA1C3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71" y="1659143"/>
            <a:ext cx="8273903" cy="46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4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D19E-3CA7-664C-1DE3-DB0E285C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 I </a:t>
            </a:r>
            <a:r>
              <a:rPr lang="en-US" sz="4000" i="1" dirty="0"/>
              <a:t>have</a:t>
            </a:r>
            <a:r>
              <a:rPr lang="en-US" sz="4000" dirty="0"/>
              <a:t> to be a Bayesian to use random effects?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E81E8-C9DE-599B-4FE3-562E3258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89" y="1228813"/>
            <a:ext cx="9022622" cy="5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7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2407-E23B-3A41-4CD3-9C6DEADF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Creating structure through priors and penalties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9D3AD-7D3B-42CB-DA67-827808DB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32" y="1340455"/>
            <a:ext cx="9297936" cy="52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50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3CEE-04FE-B598-8617-B46B36D3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Creating structure through priors and penalties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9313-92AC-AAEB-E9F4-B9A81397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32" y="1398933"/>
            <a:ext cx="9297936" cy="52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7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D833-3491-70B2-5336-9244920B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Creating structure through priors and penalties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184D6-AB17-6FD9-9F05-CB8823D9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03" y="1339702"/>
            <a:ext cx="9746994" cy="55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6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8B8E-43E6-64E3-5A6F-C59E5458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10" y="2766218"/>
            <a:ext cx="10515600" cy="1325563"/>
          </a:xfrm>
        </p:spPr>
        <p:txBody>
          <a:bodyPr/>
          <a:lstStyle/>
          <a:p>
            <a:r>
              <a:rPr lang="en-US" dirty="0"/>
              <a:t>Maps Integrate (Maps as data)</a:t>
            </a:r>
          </a:p>
        </p:txBody>
      </p:sp>
    </p:spTree>
    <p:extLst>
      <p:ext uri="{BB962C8B-B14F-4D97-AF65-F5344CB8AC3E}">
        <p14:creationId xmlns:p14="http://schemas.microsoft.com/office/powerpoint/2010/main" val="2647632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9F47-5644-AF1F-3BED-FAADFE5A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</p:spTree>
    <p:extLst>
      <p:ext uri="{BB962C8B-B14F-4D97-AF65-F5344CB8AC3E}">
        <p14:creationId xmlns:p14="http://schemas.microsoft.com/office/powerpoint/2010/main" val="339186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438E-E4D0-4B92-2F23-46805C1E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Spatially varying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8CD72-4268-5366-4A15-CD5429EFE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regression assumptions:</a:t>
            </a:r>
          </a:p>
          <a:p>
            <a:pPr lvl="1"/>
            <a:r>
              <a:rPr lang="en-US" dirty="0"/>
              <a:t>Independence</a:t>
            </a:r>
          </a:p>
          <a:p>
            <a:pPr lvl="1"/>
            <a:r>
              <a:rPr lang="en-US" dirty="0"/>
              <a:t>Constant variance</a:t>
            </a:r>
          </a:p>
          <a:p>
            <a:pPr lvl="1"/>
            <a:r>
              <a:rPr lang="en-US" dirty="0"/>
              <a:t>Gaussian errors</a:t>
            </a:r>
          </a:p>
          <a:p>
            <a:pPr lvl="1"/>
            <a:r>
              <a:rPr lang="en-US" dirty="0"/>
              <a:t>Linear association between mean and covariates</a:t>
            </a:r>
          </a:p>
          <a:p>
            <a:endParaRPr lang="en-US" dirty="0"/>
          </a:p>
          <a:p>
            <a:r>
              <a:rPr lang="en-US" dirty="0"/>
              <a:t>What if we break rules 1-3?</a:t>
            </a:r>
          </a:p>
        </p:txBody>
      </p:sp>
    </p:spTree>
    <p:extLst>
      <p:ext uri="{BB962C8B-B14F-4D97-AF65-F5344CB8AC3E}">
        <p14:creationId xmlns:p14="http://schemas.microsoft.com/office/powerpoint/2010/main" val="636041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DDFC-39E5-DC5D-9E7D-2BBCD9AC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it or model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3FC86-584A-A03A-5D4B-4EBB76E54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Fix it:</a:t>
            </a:r>
          </a:p>
          <a:p>
            <a:pPr lvl="1"/>
            <a:r>
              <a:rPr lang="en-US" dirty="0"/>
              <a:t>Weighted least squares for unequal variance</a:t>
            </a:r>
          </a:p>
          <a:p>
            <a:pPr lvl="2"/>
            <a:r>
              <a:rPr lang="en-US" dirty="0"/>
              <a:t>Higher weights on more precise observations.</a:t>
            </a:r>
          </a:p>
          <a:p>
            <a:pPr lvl="1"/>
            <a:r>
              <a:rPr lang="en-US" dirty="0"/>
              <a:t>Geographic weights yield </a:t>
            </a:r>
            <a:r>
              <a:rPr lang="en-US" i="1" dirty="0"/>
              <a:t>geographically weighted regression. </a:t>
            </a:r>
          </a:p>
          <a:p>
            <a:pPr lvl="2"/>
            <a:r>
              <a:rPr lang="en-US" dirty="0"/>
              <a:t>Higher weights for closer observations.</a:t>
            </a:r>
          </a:p>
          <a:p>
            <a:pPr lvl="2"/>
            <a:r>
              <a:rPr lang="en-US" dirty="0"/>
              <a:t>Fotheringham et al. (2002) </a:t>
            </a:r>
            <a:r>
              <a:rPr lang="en-US" i="1" dirty="0"/>
              <a:t>Geographically Weighted Regression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r>
              <a:rPr lang="en-US" dirty="0"/>
              <a:t>Model it:</a:t>
            </a:r>
          </a:p>
          <a:p>
            <a:pPr lvl="1"/>
            <a:r>
              <a:rPr lang="en-US" dirty="0"/>
              <a:t>Structural priors on slopes to generate spatial variation in associations</a:t>
            </a:r>
          </a:p>
          <a:p>
            <a:pPr lvl="1"/>
            <a:r>
              <a:rPr lang="en-US" i="1" dirty="0"/>
              <a:t>Spatially varying coefficients</a:t>
            </a:r>
          </a:p>
          <a:p>
            <a:pPr lvl="2"/>
            <a:r>
              <a:rPr lang="en-US" dirty="0"/>
              <a:t>Leyland et al (2000, </a:t>
            </a:r>
            <a:r>
              <a:rPr lang="en-US" i="1" dirty="0"/>
              <a:t>Stat Med</a:t>
            </a:r>
            <a:r>
              <a:rPr lang="en-US" dirty="0"/>
              <a:t>), </a:t>
            </a:r>
            <a:r>
              <a:rPr lang="en-US" dirty="0" err="1"/>
              <a:t>Assunção</a:t>
            </a:r>
            <a:r>
              <a:rPr lang="en-US" dirty="0"/>
              <a:t> (2003, </a:t>
            </a:r>
            <a:r>
              <a:rPr lang="en-US" i="1" dirty="0" err="1"/>
              <a:t>Environmetrics</a:t>
            </a:r>
            <a:r>
              <a:rPr lang="en-US" dirty="0"/>
              <a:t>), Gelfand et al (2003, </a:t>
            </a:r>
            <a:r>
              <a:rPr lang="en-US" i="1" dirty="0"/>
              <a:t>JASA</a:t>
            </a:r>
            <a:r>
              <a:rPr lang="en-US" dirty="0"/>
              <a:t>)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2331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Waller et al. (2007, </a:t>
            </a:r>
            <a:r>
              <a:rPr lang="en-US" sz="3600" i="1" dirty="0"/>
              <a:t>SERRA</a:t>
            </a:r>
            <a:r>
              <a:rPr lang="en-US" sz="3600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529" r="-66529"/>
          <a:stretch>
            <a:fillRect/>
          </a:stretch>
        </p:blipFill>
        <p:spPr>
          <a:xfrm>
            <a:off x="-2794001" y="1117707"/>
            <a:ext cx="10350501" cy="57402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167" y="61058"/>
            <a:ext cx="5434633" cy="70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81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29E2C-B6DF-CFC4-6DB7-AD45A97E3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70DF77-64FE-E3B5-95F1-67464675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043" y="0"/>
            <a:ext cx="4189751" cy="6792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78B48-E70C-FE07-B0D4-5AB27A43B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7" y="0"/>
            <a:ext cx="5077701" cy="1749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8EFBB-286D-2CF6-DBD0-3EBFA6EE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37" y="1655441"/>
            <a:ext cx="4733921" cy="496037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ADBAB0AD-1186-96D0-0862-5D7741C81F42}"/>
              </a:ext>
            </a:extLst>
          </p:cNvPr>
          <p:cNvSpPr/>
          <p:nvPr/>
        </p:nvSpPr>
        <p:spPr>
          <a:xfrm rot="5400000">
            <a:off x="4327449" y="3784113"/>
            <a:ext cx="244549" cy="7974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69BDEC7-A069-EDD9-89A3-9FA23AC8A6F4}"/>
              </a:ext>
            </a:extLst>
          </p:cNvPr>
          <p:cNvSpPr/>
          <p:nvPr/>
        </p:nvSpPr>
        <p:spPr>
          <a:xfrm rot="16200000">
            <a:off x="8688257" y="3906388"/>
            <a:ext cx="244549" cy="7974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65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C7D4-0176-8B8C-D6C9-81DD82D8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diagnostics for spatial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E265F-A5DE-A303-BF0F-FBAF249E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diagnostics</a:t>
            </a:r>
          </a:p>
          <a:p>
            <a:pPr lvl="1"/>
            <a:r>
              <a:rPr lang="en-US" dirty="0"/>
              <a:t>Residuals</a:t>
            </a:r>
          </a:p>
          <a:p>
            <a:pPr lvl="1"/>
            <a:r>
              <a:rPr lang="en-US" dirty="0"/>
              <a:t>Measures of fit (DIC, AIC, BIC, </a:t>
            </a:r>
            <a:r>
              <a:rPr lang="en-US" dirty="0" err="1"/>
              <a:t>wBIC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Sensitivity</a:t>
            </a:r>
          </a:p>
          <a:p>
            <a:pPr lvl="1"/>
            <a:r>
              <a:rPr lang="en-US" dirty="0"/>
              <a:t>Specificity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if these vary by location?</a:t>
            </a:r>
          </a:p>
        </p:txBody>
      </p:sp>
    </p:spTree>
    <p:extLst>
      <p:ext uri="{BB962C8B-B14F-4D97-AF65-F5344CB8AC3E}">
        <p14:creationId xmlns:p14="http://schemas.microsoft.com/office/powerpoint/2010/main" val="3710192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237742"/>
            <a:ext cx="10782300" cy="868362"/>
          </a:xfrm>
        </p:spPr>
        <p:txBody>
          <a:bodyPr>
            <a:normAutofit/>
          </a:bodyPr>
          <a:lstStyle/>
          <a:p>
            <a:r>
              <a:rPr lang="en-US" sz="3600" dirty="0"/>
              <a:t>The Geography of Power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9163" r="-69163"/>
          <a:stretch>
            <a:fillRect/>
          </a:stretch>
        </p:blipFill>
        <p:spPr>
          <a:xfrm>
            <a:off x="916464" y="1169604"/>
            <a:ext cx="9432534" cy="5231196"/>
          </a:xfrm>
        </p:spPr>
      </p:pic>
      <p:sp>
        <p:nvSpPr>
          <p:cNvPr id="3" name="TextBox 2"/>
          <p:cNvSpPr txBox="1"/>
          <p:nvPr/>
        </p:nvSpPr>
        <p:spPr>
          <a:xfrm>
            <a:off x="4038601" y="6400800"/>
            <a:ext cx="286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Power of Tango’s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7DB22-9964-3DC4-12E6-11D496F61F52}"/>
              </a:ext>
            </a:extLst>
          </p:cNvPr>
          <p:cNvSpPr txBox="1"/>
          <p:nvPr/>
        </p:nvSpPr>
        <p:spPr>
          <a:xfrm>
            <a:off x="8143006" y="6400800"/>
            <a:ext cx="40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Waller et al. (2006, </a:t>
            </a:r>
            <a:r>
              <a:rPr lang="en-US" sz="1800" i="1" dirty="0"/>
              <a:t>Statistics in Medicine</a:t>
            </a:r>
            <a:r>
              <a:rPr lang="en-US" sz="1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60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7090-9A18-F82D-8EE1-085A6902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variations in fit: HIV in </a:t>
            </a:r>
            <a:r>
              <a:rPr lang="en-US" dirty="0" err="1"/>
              <a:t>Butare</a:t>
            </a:r>
            <a:r>
              <a:rPr lang="en-US" dirty="0"/>
              <a:t>, Rwanda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9DF89C-4A7D-9479-DEB9-28FDA2003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841" y="1549400"/>
            <a:ext cx="4740317" cy="4943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9E187E-50F9-45FE-A141-1F10752B8E8B}"/>
              </a:ext>
            </a:extLst>
          </p:cNvPr>
          <p:cNvSpPr txBox="1"/>
          <p:nvPr/>
        </p:nvSpPr>
        <p:spPr>
          <a:xfrm>
            <a:off x="558800" y="5846544"/>
            <a:ext cx="361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Wheeler et al. (2010) </a:t>
            </a:r>
            <a:r>
              <a:rPr lang="en-US" i="1" dirty="0"/>
              <a:t>Computational</a:t>
            </a:r>
          </a:p>
          <a:p>
            <a:r>
              <a:rPr lang="en-US" i="1" dirty="0"/>
              <a:t>Statistics and Data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952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00B2-06CA-59CD-5902-5C189FE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components of DIC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C792E-9E4E-EE9E-5EEB-14DC74927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3717" y="231774"/>
            <a:ext cx="5778283" cy="6394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D580B-DF37-78A7-AAD1-668E092FFEB6}"/>
              </a:ext>
            </a:extLst>
          </p:cNvPr>
          <p:cNvSpPr txBox="1"/>
          <p:nvPr/>
        </p:nvSpPr>
        <p:spPr>
          <a:xfrm>
            <a:off x="558800" y="5846544"/>
            <a:ext cx="361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Wheeler et al. (2010) </a:t>
            </a:r>
            <a:r>
              <a:rPr lang="en-US" i="1" dirty="0"/>
              <a:t>Computational</a:t>
            </a:r>
          </a:p>
          <a:p>
            <a:r>
              <a:rPr lang="en-US" i="1" dirty="0"/>
              <a:t>Statistics and Data Analysis.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30BFD-C4CA-8C24-05FD-56C8B75B1594}"/>
              </a:ext>
            </a:extLst>
          </p:cNvPr>
          <p:cNvSpPr txBox="1"/>
          <p:nvPr/>
        </p:nvSpPr>
        <p:spPr>
          <a:xfrm>
            <a:off x="838200" y="1824039"/>
            <a:ext cx="481308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Identify locations of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Identify spatial correlation of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Identify high leverage observations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00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886B-F359-CB99-10DE-F5185C64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D4328-0969-2F5B-658C-1F823147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Maps Fascinate</a:t>
            </a:r>
          </a:p>
          <a:p>
            <a:pPr lvl="1"/>
            <a:r>
              <a:rPr lang="en-US" dirty="0"/>
              <a:t>Motivate questions, drive stories.</a:t>
            </a:r>
          </a:p>
          <a:p>
            <a:r>
              <a:rPr lang="en-US" dirty="0"/>
              <a:t>Maps Communicate (Maps as Visualization)</a:t>
            </a:r>
          </a:p>
          <a:p>
            <a:pPr lvl="1"/>
            <a:r>
              <a:rPr lang="en-US" dirty="0"/>
              <a:t>Provide geographic context to observed variations.</a:t>
            </a:r>
          </a:p>
          <a:p>
            <a:r>
              <a:rPr lang="en-US" dirty="0"/>
              <a:t>Maps Integrate (Maps as Data)</a:t>
            </a:r>
          </a:p>
          <a:p>
            <a:pPr lvl="1"/>
            <a:r>
              <a:rPr lang="en-US" dirty="0"/>
              <a:t>Geographic space adds insights that geometric space alone cannot.</a:t>
            </a:r>
          </a:p>
          <a:p>
            <a:r>
              <a:rPr lang="en-US" dirty="0"/>
              <a:t>Maps Evaluate (Maps as Statistics)</a:t>
            </a:r>
          </a:p>
          <a:p>
            <a:pPr lvl="1"/>
            <a:r>
              <a:rPr lang="en-US" dirty="0"/>
              <a:t>Inference in geographic space, interpretation in geographic space, </a:t>
            </a:r>
            <a:r>
              <a:rPr lang="en-US" b="1" dirty="0"/>
              <a:t>and</a:t>
            </a:r>
            <a:r>
              <a:rPr lang="en-US" dirty="0"/>
              <a:t> spatial perspective on inferential results.</a:t>
            </a:r>
          </a:p>
        </p:txBody>
      </p:sp>
    </p:spTree>
    <p:extLst>
      <p:ext uri="{BB962C8B-B14F-4D97-AF65-F5344CB8AC3E}">
        <p14:creationId xmlns:p14="http://schemas.microsoft.com/office/powerpoint/2010/main" val="349583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102F-F854-2D5B-9362-A9E777CB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Space and Geographic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1F72-8930-2AFF-BC84-B3F00A416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Space</a:t>
            </a:r>
          </a:p>
          <a:p>
            <a:pPr lvl="1"/>
            <a:r>
              <a:rPr lang="en-US" dirty="0"/>
              <a:t>Distance, direction, movement</a:t>
            </a:r>
          </a:p>
          <a:p>
            <a:pPr lvl="1"/>
            <a:r>
              <a:rPr lang="en-US" dirty="0"/>
              <a:t>Dimensions</a:t>
            </a:r>
          </a:p>
          <a:p>
            <a:pPr lvl="1"/>
            <a:r>
              <a:rPr lang="en-US" dirty="0"/>
              <a:t>Geometry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Geographic Space</a:t>
            </a:r>
          </a:p>
          <a:p>
            <a:pPr lvl="1"/>
            <a:r>
              <a:rPr lang="en-US" dirty="0"/>
              <a:t>Links location to observations, experiences, knowledge</a:t>
            </a:r>
          </a:p>
          <a:p>
            <a:pPr lvl="1"/>
            <a:r>
              <a:rPr lang="en-US" dirty="0"/>
              <a:t>Added value:  Generates new ideas/hypotheses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97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e of the world's oldest globes is ready for its close-up : News Center">
            <a:extLst>
              <a:ext uri="{FF2B5EF4-FFF2-40B4-BE49-F238E27FC236}">
                <a16:creationId xmlns:a16="http://schemas.microsoft.com/office/drawing/2014/main" id="{C9470E61-CB65-CCD4-EE10-A466B15C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676" y="1419163"/>
            <a:ext cx="9067799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869920-2413-EB99-52B7-8EBB36DF688A}"/>
              </a:ext>
            </a:extLst>
          </p:cNvPr>
          <p:cNvSpPr txBox="1"/>
          <p:nvPr/>
        </p:nvSpPr>
        <p:spPr>
          <a:xfrm>
            <a:off x="1702676" y="5953063"/>
            <a:ext cx="925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https://www.rochester.edu/newscenter/worlds-oldest-globe-hunt-lenox-lazarus-project-417532/</a:t>
            </a:r>
            <a:endParaRPr lang="en-US" dirty="0"/>
          </a:p>
          <a:p>
            <a:r>
              <a:rPr lang="en-US" dirty="0"/>
              <a:t>Hunt-Lenox Globe (NYPL): Online version at Rochester’s Project Lazarus!</a:t>
            </a:r>
          </a:p>
          <a:p>
            <a:r>
              <a:rPr lang="en-US" dirty="0">
                <a:hlinkClick r:id="rId4"/>
              </a:rPr>
              <a:t>https://resurrect3d.lib.rochester.edu/models/5bdc5e604270f527332282dd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D4F16-FB7F-4AF0-7551-7CCA795848E2}"/>
              </a:ext>
            </a:extLst>
          </p:cNvPr>
          <p:cNvSpPr txBox="1"/>
          <p:nvPr/>
        </p:nvSpPr>
        <p:spPr>
          <a:xfrm>
            <a:off x="2147285" y="280352"/>
            <a:ext cx="8362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cs typeface="Arial" panose="020B0604020202020204" pitchFamily="34" charset="0"/>
              </a:rPr>
              <a:t>Here be dragons:  Questions?</a:t>
            </a:r>
          </a:p>
        </p:txBody>
      </p:sp>
    </p:spTree>
    <p:extLst>
      <p:ext uri="{BB962C8B-B14F-4D97-AF65-F5344CB8AC3E}">
        <p14:creationId xmlns:p14="http://schemas.microsoft.com/office/powerpoint/2010/main" val="288923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Berghaus</a:t>
            </a:r>
            <a:r>
              <a:rPr lang="en-US" dirty="0"/>
              <a:t>, 1845</a:t>
            </a:r>
          </a:p>
        </p:txBody>
      </p:sp>
      <p:pic>
        <p:nvPicPr>
          <p:cNvPr id="4" name="Content Placeholder 3" descr="Berghaus.184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91" r="-18791"/>
          <a:stretch>
            <a:fillRect/>
          </a:stretch>
        </p:blipFill>
        <p:spPr>
          <a:xfrm>
            <a:off x="-1006945" y="1387475"/>
            <a:ext cx="9205707" cy="5105400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A9DB0A-B884-214A-FFF5-DBCB6EBAD65A}"/>
              </a:ext>
            </a:extLst>
          </p:cNvPr>
          <p:cNvCxnSpPr/>
          <p:nvPr/>
        </p:nvCxnSpPr>
        <p:spPr>
          <a:xfrm flipH="1" flipV="1">
            <a:off x="3443111" y="5470525"/>
            <a:ext cx="1028700" cy="1409700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C7FD294-B1E3-3872-0A34-888A0B71A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122" y="191911"/>
            <a:ext cx="7017057" cy="4428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28A1BE-A9B6-E5B9-1576-49710BD9100B}"/>
              </a:ext>
            </a:extLst>
          </p:cNvPr>
          <p:cNvSpPr txBox="1"/>
          <p:nvPr/>
        </p:nvSpPr>
        <p:spPr>
          <a:xfrm>
            <a:off x="8387293" y="4820356"/>
            <a:ext cx="3420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Camerini</a:t>
            </a:r>
            <a:r>
              <a:rPr lang="en-US" sz="1100" dirty="0"/>
              <a:t> JR (1993) Evolution, biogeography, and Maps:  An early history of Wallace’s Line. </a:t>
            </a:r>
            <a:r>
              <a:rPr lang="en-US" sz="1100" i="1" dirty="0"/>
              <a:t>Isis</a:t>
            </a:r>
            <a:r>
              <a:rPr lang="en-US" sz="1100" dirty="0"/>
              <a:t> </a:t>
            </a:r>
            <a:r>
              <a:rPr lang="en-US" sz="1100" b="1" dirty="0"/>
              <a:t>84</a:t>
            </a:r>
            <a:r>
              <a:rPr lang="en-US" sz="1100" dirty="0"/>
              <a:t>, 700-727.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63912E-982B-F525-43C4-29FC2C977AF2}"/>
              </a:ext>
            </a:extLst>
          </p:cNvPr>
          <p:cNvCxnSpPr/>
          <p:nvPr/>
        </p:nvCxnSpPr>
        <p:spPr>
          <a:xfrm flipH="1" flipV="1">
            <a:off x="10325100" y="1745633"/>
            <a:ext cx="1028700" cy="1409700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84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Wallace Line, 1859</a:t>
            </a:r>
          </a:p>
        </p:txBody>
      </p:sp>
      <p:pic>
        <p:nvPicPr>
          <p:cNvPr id="4" name="Content Placeholder 3" descr="wallacefig1_bi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86" r="-13986"/>
          <a:stretch>
            <a:fillRect/>
          </a:stretch>
        </p:blipFill>
        <p:spPr>
          <a:xfrm>
            <a:off x="1123611" y="1446027"/>
            <a:ext cx="9466417" cy="5249987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20ECEE-8311-9963-FCB6-BAE04312B021}"/>
              </a:ext>
            </a:extLst>
          </p:cNvPr>
          <p:cNvCxnSpPr>
            <a:cxnSpLocks/>
          </p:cNvCxnSpPr>
          <p:nvPr/>
        </p:nvCxnSpPr>
        <p:spPr>
          <a:xfrm flipH="1">
            <a:off x="8343900" y="4241800"/>
            <a:ext cx="2362200" cy="304800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09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E6BB-7930-A8F5-3A0B-5309F9D6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Space and Geographic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B3622-3EC7-B644-53E8-5F673E924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Space </a:t>
            </a:r>
          </a:p>
          <a:p>
            <a:pPr lvl="1"/>
            <a:r>
              <a:rPr lang="en-US" dirty="0"/>
              <a:t>Can provide summaries and correlations</a:t>
            </a:r>
          </a:p>
          <a:p>
            <a:pPr lvl="1"/>
            <a:endParaRPr lang="en-US" dirty="0"/>
          </a:p>
          <a:p>
            <a:r>
              <a:rPr lang="en-US" dirty="0"/>
              <a:t>Geographic Space</a:t>
            </a:r>
          </a:p>
          <a:p>
            <a:pPr lvl="1"/>
            <a:r>
              <a:rPr lang="en-US" dirty="0"/>
              <a:t>Provides opportunity to </a:t>
            </a:r>
            <a:r>
              <a:rPr lang="en-US" i="1" dirty="0"/>
              <a:t>interpret</a:t>
            </a:r>
            <a:r>
              <a:rPr lang="en-US" dirty="0"/>
              <a:t> summaries and correlations </a:t>
            </a:r>
            <a:r>
              <a:rPr lang="en-US" i="1" dirty="0"/>
              <a:t>respect to a place.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99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25A4-3BD9-D60E-5972-5772E9E6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information systems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A1DB81-F99B-15D6-5A6D-7668B343609E}"/>
              </a:ext>
            </a:extLst>
          </p:cNvPr>
          <p:cNvGrpSpPr/>
          <p:nvPr/>
        </p:nvGrpSpPr>
        <p:grpSpPr>
          <a:xfrm>
            <a:off x="599118" y="2623797"/>
            <a:ext cx="4056845" cy="3210014"/>
            <a:chOff x="4114800" y="2438400"/>
            <a:chExt cx="5334000" cy="3962400"/>
          </a:xfrm>
        </p:grpSpPr>
        <p:sp>
          <p:nvSpPr>
            <p:cNvPr id="70" name="AutoShape 4">
              <a:extLst>
                <a:ext uri="{FF2B5EF4-FFF2-40B4-BE49-F238E27FC236}">
                  <a16:creationId xmlns:a16="http://schemas.microsoft.com/office/drawing/2014/main" id="{AF05F856-7994-0824-B4AC-0BFBC6543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2438400"/>
              <a:ext cx="5181600" cy="914400"/>
            </a:xfrm>
            <a:prstGeom prst="parallelogram">
              <a:avLst>
                <a:gd name="adj" fmla="val 14166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AutoShape 5">
              <a:extLst>
                <a:ext uri="{FF2B5EF4-FFF2-40B4-BE49-F238E27FC236}">
                  <a16:creationId xmlns:a16="http://schemas.microsoft.com/office/drawing/2014/main" id="{6A8D5808-65B9-5F3C-1D2A-DAD680567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3886200"/>
              <a:ext cx="5257800" cy="838200"/>
            </a:xfrm>
            <a:prstGeom prst="parallelogram">
              <a:avLst>
                <a:gd name="adj" fmla="val 15681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AutoShape 6">
              <a:extLst>
                <a:ext uri="{FF2B5EF4-FFF2-40B4-BE49-F238E27FC236}">
                  <a16:creationId xmlns:a16="http://schemas.microsoft.com/office/drawing/2014/main" id="{95238968-6E4D-B33C-1579-B8517139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5410200"/>
              <a:ext cx="5181600" cy="990600"/>
            </a:xfrm>
            <a:prstGeom prst="parallelogram">
              <a:avLst>
                <a:gd name="adj" fmla="val 13236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">
              <a:extLst>
                <a:ext uri="{FF2B5EF4-FFF2-40B4-BE49-F238E27FC236}">
                  <a16:creationId xmlns:a16="http://schemas.microsoft.com/office/drawing/2014/main" id="{88CCB725-235E-D83C-F564-3D811B351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8956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8">
              <a:extLst>
                <a:ext uri="{FF2B5EF4-FFF2-40B4-BE49-F238E27FC236}">
                  <a16:creationId xmlns:a16="http://schemas.microsoft.com/office/drawing/2014/main" id="{22F07882-6ECC-5B55-D536-ACED037B7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26670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9">
              <a:extLst>
                <a:ext uri="{FF2B5EF4-FFF2-40B4-BE49-F238E27FC236}">
                  <a16:creationId xmlns:a16="http://schemas.microsoft.com/office/drawing/2014/main" id="{B07940C5-2356-7F00-8B02-194B30856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5908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10">
              <a:extLst>
                <a:ext uri="{FF2B5EF4-FFF2-40B4-BE49-F238E27FC236}">
                  <a16:creationId xmlns:a16="http://schemas.microsoft.com/office/drawing/2014/main" id="{44CCF250-7B79-D332-915E-CFB7765EB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26670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Oval 11">
              <a:extLst>
                <a:ext uri="{FF2B5EF4-FFF2-40B4-BE49-F238E27FC236}">
                  <a16:creationId xmlns:a16="http://schemas.microsoft.com/office/drawing/2014/main" id="{B95C0AE8-B109-8FC0-5664-633B98217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25908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Oval 12">
              <a:extLst>
                <a:ext uri="{FF2B5EF4-FFF2-40B4-BE49-F238E27FC236}">
                  <a16:creationId xmlns:a16="http://schemas.microsoft.com/office/drawing/2014/main" id="{044184BA-EA80-9998-0873-B9B0F3790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7432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13">
              <a:extLst>
                <a:ext uri="{FF2B5EF4-FFF2-40B4-BE49-F238E27FC236}">
                  <a16:creationId xmlns:a16="http://schemas.microsoft.com/office/drawing/2014/main" id="{1779752A-4896-E799-2572-A0CE8E7A3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8956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Oval 14">
              <a:extLst>
                <a:ext uri="{FF2B5EF4-FFF2-40B4-BE49-F238E27FC236}">
                  <a16:creationId xmlns:a16="http://schemas.microsoft.com/office/drawing/2014/main" id="{E376CE59-8BB3-F221-6BCF-7BE71DCB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30480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Oval 15">
              <a:extLst>
                <a:ext uri="{FF2B5EF4-FFF2-40B4-BE49-F238E27FC236}">
                  <a16:creationId xmlns:a16="http://schemas.microsoft.com/office/drawing/2014/main" id="{26F74B75-2F22-F285-3C5D-DE222292A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26670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16">
              <a:extLst>
                <a:ext uri="{FF2B5EF4-FFF2-40B4-BE49-F238E27FC236}">
                  <a16:creationId xmlns:a16="http://schemas.microsoft.com/office/drawing/2014/main" id="{DFFC2E59-A5D1-6407-E478-40CA36639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2400" y="27432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Oval 17">
              <a:extLst>
                <a:ext uri="{FF2B5EF4-FFF2-40B4-BE49-F238E27FC236}">
                  <a16:creationId xmlns:a16="http://schemas.microsoft.com/office/drawing/2014/main" id="{7C109F09-1312-CF49-46E9-EF15F5F37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26670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AutoShape 18">
              <a:extLst>
                <a:ext uri="{FF2B5EF4-FFF2-40B4-BE49-F238E27FC236}">
                  <a16:creationId xmlns:a16="http://schemas.microsoft.com/office/drawing/2014/main" id="{0E4F2096-06F7-8AF4-4D90-BA44BEC1B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733800"/>
              <a:ext cx="76200" cy="533400"/>
            </a:xfrm>
            <a:prstGeom prst="can">
              <a:avLst>
                <a:gd name="adj" fmla="val 1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19">
              <a:extLst>
                <a:ext uri="{FF2B5EF4-FFF2-40B4-BE49-F238E27FC236}">
                  <a16:creationId xmlns:a16="http://schemas.microsoft.com/office/drawing/2014/main" id="{09AB5AA5-CAA8-7FC7-E6F6-C38B7C8D0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4114800"/>
              <a:ext cx="304800" cy="2286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AutoShape 20">
              <a:extLst>
                <a:ext uri="{FF2B5EF4-FFF2-40B4-BE49-F238E27FC236}">
                  <a16:creationId xmlns:a16="http://schemas.microsoft.com/office/drawing/2014/main" id="{F3DC34C1-0F98-3223-8035-FE9F0EB34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3886200"/>
              <a:ext cx="76200" cy="533400"/>
            </a:xfrm>
            <a:prstGeom prst="can">
              <a:avLst>
                <a:gd name="adj" fmla="val 1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AutoShape 21">
              <a:extLst>
                <a:ext uri="{FF2B5EF4-FFF2-40B4-BE49-F238E27FC236}">
                  <a16:creationId xmlns:a16="http://schemas.microsoft.com/office/drawing/2014/main" id="{9C1AD304-FC00-EB8A-78A9-5B9C82784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4267200"/>
              <a:ext cx="304800" cy="2286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Oval 22">
              <a:extLst>
                <a:ext uri="{FF2B5EF4-FFF2-40B4-BE49-F238E27FC236}">
                  <a16:creationId xmlns:a16="http://schemas.microsoft.com/office/drawing/2014/main" id="{241CCED7-A854-79D9-1361-B66E4E8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54864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Oval 23">
              <a:extLst>
                <a:ext uri="{FF2B5EF4-FFF2-40B4-BE49-F238E27FC236}">
                  <a16:creationId xmlns:a16="http://schemas.microsoft.com/office/drawing/2014/main" id="{B725A472-2827-6099-D2CB-599CD7301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5638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Oval 24">
              <a:extLst>
                <a:ext uri="{FF2B5EF4-FFF2-40B4-BE49-F238E27FC236}">
                  <a16:creationId xmlns:a16="http://schemas.microsoft.com/office/drawing/2014/main" id="{8C114966-983E-EEF5-79C4-87BFECDB3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57912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Oval 25">
              <a:extLst>
                <a:ext uri="{FF2B5EF4-FFF2-40B4-BE49-F238E27FC236}">
                  <a16:creationId xmlns:a16="http://schemas.microsoft.com/office/drawing/2014/main" id="{21A98C43-7B07-20E3-58B5-A5B7E8C2F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638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26">
              <a:extLst>
                <a:ext uri="{FF2B5EF4-FFF2-40B4-BE49-F238E27FC236}">
                  <a16:creationId xmlns:a16="http://schemas.microsoft.com/office/drawing/2014/main" id="{A555648F-51A2-11C6-3E53-A43D0AE88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54864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Oval 27">
              <a:extLst>
                <a:ext uri="{FF2B5EF4-FFF2-40B4-BE49-F238E27FC236}">
                  <a16:creationId xmlns:a16="http://schemas.microsoft.com/office/drawing/2014/main" id="{1ADD23B9-A070-07F6-6A4F-5AE3EF407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5638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Oval 28">
              <a:extLst>
                <a:ext uri="{FF2B5EF4-FFF2-40B4-BE49-F238E27FC236}">
                  <a16:creationId xmlns:a16="http://schemas.microsoft.com/office/drawing/2014/main" id="{F9E87707-0D31-5B23-2ED3-BFBB1A906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57912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29">
              <a:extLst>
                <a:ext uri="{FF2B5EF4-FFF2-40B4-BE49-F238E27FC236}">
                  <a16:creationId xmlns:a16="http://schemas.microsoft.com/office/drawing/2014/main" id="{143EB4BD-340A-340F-6F1E-65E94607F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943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Oval 30">
              <a:extLst>
                <a:ext uri="{FF2B5EF4-FFF2-40B4-BE49-F238E27FC236}">
                  <a16:creationId xmlns:a16="http://schemas.microsoft.com/office/drawing/2014/main" id="{619315C5-D524-05F3-C6F1-EC2D23FF2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8674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Oval 31">
              <a:extLst>
                <a:ext uri="{FF2B5EF4-FFF2-40B4-BE49-F238E27FC236}">
                  <a16:creationId xmlns:a16="http://schemas.microsoft.com/office/drawing/2014/main" id="{47F7D0C4-9F5E-776F-600A-970B7F706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5638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32">
              <a:extLst>
                <a:ext uri="{FF2B5EF4-FFF2-40B4-BE49-F238E27FC236}">
                  <a16:creationId xmlns:a16="http://schemas.microsoft.com/office/drawing/2014/main" id="{A0214F9A-9EB0-1F9B-F64D-AB1D63A4C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57912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Oval 33">
              <a:extLst>
                <a:ext uri="{FF2B5EF4-FFF2-40B4-BE49-F238E27FC236}">
                  <a16:creationId xmlns:a16="http://schemas.microsoft.com/office/drawing/2014/main" id="{25D54E76-DA50-7432-5C60-04A4C194C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943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Oval 34">
              <a:extLst>
                <a:ext uri="{FF2B5EF4-FFF2-40B4-BE49-F238E27FC236}">
                  <a16:creationId xmlns:a16="http://schemas.microsoft.com/office/drawing/2014/main" id="{544F7A03-EBF7-8191-4921-45437C01E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60960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Oval 35">
              <a:extLst>
                <a:ext uri="{FF2B5EF4-FFF2-40B4-BE49-F238E27FC236}">
                  <a16:creationId xmlns:a16="http://schemas.microsoft.com/office/drawing/2014/main" id="{6EF5538C-FED3-234B-0411-EDCBE1F24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600" y="57150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36">
              <a:extLst>
                <a:ext uri="{FF2B5EF4-FFF2-40B4-BE49-F238E27FC236}">
                  <a16:creationId xmlns:a16="http://schemas.microsoft.com/office/drawing/2014/main" id="{1C789E11-7EDC-77F6-CD1A-C64DCA3FA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943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Oval 37">
              <a:extLst>
                <a:ext uri="{FF2B5EF4-FFF2-40B4-BE49-F238E27FC236}">
                  <a16:creationId xmlns:a16="http://schemas.microsoft.com/office/drawing/2014/main" id="{5CD839C5-72E6-D7F0-869E-C7EB19E90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60960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Oval 38">
              <a:extLst>
                <a:ext uri="{FF2B5EF4-FFF2-40B4-BE49-F238E27FC236}">
                  <a16:creationId xmlns:a16="http://schemas.microsoft.com/office/drawing/2014/main" id="{C49858DE-9D5B-7D75-13CE-8CF0A1672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2400" y="57912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39">
              <a:extLst>
                <a:ext uri="{FF2B5EF4-FFF2-40B4-BE49-F238E27FC236}">
                  <a16:creationId xmlns:a16="http://schemas.microsoft.com/office/drawing/2014/main" id="{0FB1E270-29FA-2973-47C7-6A1B04EF9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5943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Oval 40">
              <a:extLst>
                <a:ext uri="{FF2B5EF4-FFF2-40B4-BE49-F238E27FC236}">
                  <a16:creationId xmlns:a16="http://schemas.microsoft.com/office/drawing/2014/main" id="{370C95E8-CDBA-B18A-68C6-47C8E7935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5638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Oval 41">
              <a:extLst>
                <a:ext uri="{FF2B5EF4-FFF2-40B4-BE49-F238E27FC236}">
                  <a16:creationId xmlns:a16="http://schemas.microsoft.com/office/drawing/2014/main" id="{1351D0EB-EAEB-3CB2-E8CA-A98568282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638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42">
              <a:extLst>
                <a:ext uri="{FF2B5EF4-FFF2-40B4-BE49-F238E27FC236}">
                  <a16:creationId xmlns:a16="http://schemas.microsoft.com/office/drawing/2014/main" id="{19425DA2-F79A-0728-46C7-2B8F5090A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7912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Oval 43">
              <a:extLst>
                <a:ext uri="{FF2B5EF4-FFF2-40B4-BE49-F238E27FC236}">
                  <a16:creationId xmlns:a16="http://schemas.microsoft.com/office/drawing/2014/main" id="{B0CD2A8E-0DE2-71A1-7C9A-CDF4361D4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5638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Oval 44">
              <a:extLst>
                <a:ext uri="{FF2B5EF4-FFF2-40B4-BE49-F238E27FC236}">
                  <a16:creationId xmlns:a16="http://schemas.microsoft.com/office/drawing/2014/main" id="{2AB58027-F124-86AC-578E-8354F5AC4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7912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45">
              <a:extLst>
                <a:ext uri="{FF2B5EF4-FFF2-40B4-BE49-F238E27FC236}">
                  <a16:creationId xmlns:a16="http://schemas.microsoft.com/office/drawing/2014/main" id="{28AF0660-E10B-911F-915B-048FC240A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5943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Oval 46">
              <a:extLst>
                <a:ext uri="{FF2B5EF4-FFF2-40B4-BE49-F238E27FC236}">
                  <a16:creationId xmlns:a16="http://schemas.microsoft.com/office/drawing/2014/main" id="{AD0A2F9F-FA15-F0CB-C290-43E05554C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5943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Oval 47">
              <a:extLst>
                <a:ext uri="{FF2B5EF4-FFF2-40B4-BE49-F238E27FC236}">
                  <a16:creationId xmlns:a16="http://schemas.microsoft.com/office/drawing/2014/main" id="{7F5C3BC5-1A5A-CC7B-3552-B684E60F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5562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48">
              <a:extLst>
                <a:ext uri="{FF2B5EF4-FFF2-40B4-BE49-F238E27FC236}">
                  <a16:creationId xmlns:a16="http://schemas.microsoft.com/office/drawing/2014/main" id="{94BB1B6F-E6B6-B43E-B9CC-D5D3A1DA1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57150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Oval 49">
              <a:extLst>
                <a:ext uri="{FF2B5EF4-FFF2-40B4-BE49-F238E27FC236}">
                  <a16:creationId xmlns:a16="http://schemas.microsoft.com/office/drawing/2014/main" id="{74E5AF06-2CCF-3BD0-4199-AD030901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6019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Oval 50">
              <a:extLst>
                <a:ext uri="{FF2B5EF4-FFF2-40B4-BE49-F238E27FC236}">
                  <a16:creationId xmlns:a16="http://schemas.microsoft.com/office/drawing/2014/main" id="{33BB3A65-6129-C9F0-EFAF-61FD50B91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5562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51">
              <a:extLst>
                <a:ext uri="{FF2B5EF4-FFF2-40B4-BE49-F238E27FC236}">
                  <a16:creationId xmlns:a16="http://schemas.microsoft.com/office/drawing/2014/main" id="{619AA86B-97E8-6C43-9A63-F3ECAF1E3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562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Oval 52">
              <a:extLst>
                <a:ext uri="{FF2B5EF4-FFF2-40B4-BE49-F238E27FC236}">
                  <a16:creationId xmlns:a16="http://schemas.microsoft.com/office/drawing/2014/main" id="{F836A73E-DDCD-8D1E-4765-00A629910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26670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Oval 53">
              <a:extLst>
                <a:ext uri="{FF2B5EF4-FFF2-40B4-BE49-F238E27FC236}">
                  <a16:creationId xmlns:a16="http://schemas.microsoft.com/office/drawing/2014/main" id="{86A4E572-A7B5-5E2B-6A36-2BDD87535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600" y="2590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54">
              <a:extLst>
                <a:ext uri="{FF2B5EF4-FFF2-40B4-BE49-F238E27FC236}">
                  <a16:creationId xmlns:a16="http://schemas.microsoft.com/office/drawing/2014/main" id="{77921AD9-0129-4E7D-7B6B-C05300D0A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6670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Line 55">
              <a:extLst>
                <a:ext uri="{FF2B5EF4-FFF2-40B4-BE49-F238E27FC236}">
                  <a16:creationId xmlns:a16="http://schemas.microsoft.com/office/drawing/2014/main" id="{98038F11-5CAD-E801-CFD8-FF7EC5BAE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8768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2" name="Oval 56">
              <a:extLst>
                <a:ext uri="{FF2B5EF4-FFF2-40B4-BE49-F238E27FC236}">
                  <a16:creationId xmlns:a16="http://schemas.microsoft.com/office/drawing/2014/main" id="{8DDD168E-618D-F6BD-08C9-B27D753B30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00000">
              <a:off x="6705600" y="4114800"/>
              <a:ext cx="16002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AutoShape 57">
              <a:extLst>
                <a:ext uri="{FF2B5EF4-FFF2-40B4-BE49-F238E27FC236}">
                  <a16:creationId xmlns:a16="http://schemas.microsoft.com/office/drawing/2014/main" id="{7B8DDC69-E9D1-F93C-D26F-B6552E46E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3886200"/>
              <a:ext cx="76200" cy="533400"/>
            </a:xfrm>
            <a:prstGeom prst="can">
              <a:avLst>
                <a:gd name="adj" fmla="val 1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AutoShape 58">
              <a:extLst>
                <a:ext uri="{FF2B5EF4-FFF2-40B4-BE49-F238E27FC236}">
                  <a16:creationId xmlns:a16="http://schemas.microsoft.com/office/drawing/2014/main" id="{4833E793-46E7-0128-A50B-0776D0699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4267200"/>
              <a:ext cx="304800" cy="2286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59">
              <a:extLst>
                <a:ext uri="{FF2B5EF4-FFF2-40B4-BE49-F238E27FC236}">
                  <a16:creationId xmlns:a16="http://schemas.microsoft.com/office/drawing/2014/main" id="{3C65D99F-0A79-B5AB-7A16-5E301CD2A9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00000">
              <a:off x="6858000" y="4267200"/>
              <a:ext cx="838200" cy="22860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60">
              <a:extLst>
                <a:ext uri="{FF2B5EF4-FFF2-40B4-BE49-F238E27FC236}">
                  <a16:creationId xmlns:a16="http://schemas.microsoft.com/office/drawing/2014/main" id="{1311411A-8D37-988B-2906-8E88131AED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00000">
              <a:off x="5105400" y="4038600"/>
              <a:ext cx="16002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61">
              <a:extLst>
                <a:ext uri="{FF2B5EF4-FFF2-40B4-BE49-F238E27FC236}">
                  <a16:creationId xmlns:a16="http://schemas.microsoft.com/office/drawing/2014/main" id="{A9A13BBC-D022-653A-13F8-F58AF44297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00000">
              <a:off x="5257800" y="4191000"/>
              <a:ext cx="838200" cy="22860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AutoShape 62">
              <a:extLst>
                <a:ext uri="{FF2B5EF4-FFF2-40B4-BE49-F238E27FC236}">
                  <a16:creationId xmlns:a16="http://schemas.microsoft.com/office/drawing/2014/main" id="{63CAD070-592E-C485-E421-039D9B695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733800"/>
              <a:ext cx="76200" cy="533400"/>
            </a:xfrm>
            <a:prstGeom prst="can">
              <a:avLst>
                <a:gd name="adj" fmla="val 1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AutoShape 63">
              <a:extLst>
                <a:ext uri="{FF2B5EF4-FFF2-40B4-BE49-F238E27FC236}">
                  <a16:creationId xmlns:a16="http://schemas.microsoft.com/office/drawing/2014/main" id="{B5146A73-6AAF-8C7B-5D64-28DD0DE7F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4114800"/>
              <a:ext cx="304800" cy="2286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AutoShape 64">
              <a:extLst>
                <a:ext uri="{FF2B5EF4-FFF2-40B4-BE49-F238E27FC236}">
                  <a16:creationId xmlns:a16="http://schemas.microsoft.com/office/drawing/2014/main" id="{934CE936-CE8F-B564-37A8-963E4F042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3886200"/>
              <a:ext cx="76200" cy="533400"/>
            </a:xfrm>
            <a:prstGeom prst="can">
              <a:avLst>
                <a:gd name="adj" fmla="val 1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AutoShape 65">
              <a:extLst>
                <a:ext uri="{FF2B5EF4-FFF2-40B4-BE49-F238E27FC236}">
                  <a16:creationId xmlns:a16="http://schemas.microsoft.com/office/drawing/2014/main" id="{8A8F40C9-80C9-8E7F-9246-BB08CA362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4267200"/>
              <a:ext cx="304800" cy="2286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Line 66">
              <a:extLst>
                <a:ext uri="{FF2B5EF4-FFF2-40B4-BE49-F238E27FC236}">
                  <a16:creationId xmlns:a16="http://schemas.microsoft.com/office/drawing/2014/main" id="{F2E06607-DF8C-9AFF-A2FF-724BDFEFC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3528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33" name="Picture 4" descr="buffer example">
            <a:extLst>
              <a:ext uri="{FF2B5EF4-FFF2-40B4-BE49-F238E27FC236}">
                <a16:creationId xmlns:a16="http://schemas.microsoft.com/office/drawing/2014/main" id="{25A160BF-7F47-7C10-E676-EF7769045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16" y="2281539"/>
            <a:ext cx="3009045" cy="389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A4919164-4312-F43D-F051-6E8EBDB68FFB}"/>
              </a:ext>
            </a:extLst>
          </p:cNvPr>
          <p:cNvSpPr txBox="1"/>
          <p:nvPr/>
        </p:nvSpPr>
        <p:spPr>
          <a:xfrm>
            <a:off x="1432774" y="6192698"/>
            <a:ext cx="2009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Layering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100D43C-1D46-BA03-8AEA-EBD3B70D2925}"/>
              </a:ext>
            </a:extLst>
          </p:cNvPr>
          <p:cNvSpPr txBox="1"/>
          <p:nvPr/>
        </p:nvSpPr>
        <p:spPr>
          <a:xfrm>
            <a:off x="4828590" y="277441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9B2E45B-FE77-1BBE-3C8C-C6B5568077A9}"/>
              </a:ext>
            </a:extLst>
          </p:cNvPr>
          <p:cNvSpPr txBox="1"/>
          <p:nvPr/>
        </p:nvSpPr>
        <p:spPr>
          <a:xfrm>
            <a:off x="4752525" y="3982407"/>
            <a:ext cx="113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Exposures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54B4382-38C9-C16E-11BA-371238ED8349}"/>
              </a:ext>
            </a:extLst>
          </p:cNvPr>
          <p:cNvSpPr txBox="1"/>
          <p:nvPr/>
        </p:nvSpPr>
        <p:spPr>
          <a:xfrm>
            <a:off x="4769092" y="5243970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A18ED95-4C9D-209B-07F8-319747BE1BE8}"/>
              </a:ext>
            </a:extLst>
          </p:cNvPr>
          <p:cNvSpPr txBox="1"/>
          <p:nvPr/>
        </p:nvSpPr>
        <p:spPr>
          <a:xfrm>
            <a:off x="6372986" y="6176069"/>
            <a:ext cx="2009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Buffering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170C0C9-98A2-C787-244F-15C6B3A8B0BA}"/>
              </a:ext>
            </a:extLst>
          </p:cNvPr>
          <p:cNvSpPr txBox="1"/>
          <p:nvPr/>
        </p:nvSpPr>
        <p:spPr>
          <a:xfrm>
            <a:off x="9518952" y="3197752"/>
            <a:ext cx="20091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Joining:</a:t>
            </a:r>
          </a:p>
          <a:p>
            <a:r>
              <a:rPr lang="en-US" sz="3200" dirty="0"/>
              <a:t>Link datasets </a:t>
            </a:r>
            <a:r>
              <a:rPr lang="en-US" sz="3200" i="1" dirty="0"/>
              <a:t>by location</a:t>
            </a:r>
          </a:p>
        </p:txBody>
      </p:sp>
    </p:spTree>
    <p:extLst>
      <p:ext uri="{BB962C8B-B14F-4D97-AF65-F5344CB8AC3E}">
        <p14:creationId xmlns:p14="http://schemas.microsoft.com/office/powerpoint/2010/main" val="645329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A8E2-8C05-0941-9FB2-B0F2C680F5F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Example:  Environmental Justice, Flint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Michgan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A647-5F58-4C4F-B032-2E4A0406D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495" y="1825624"/>
            <a:ext cx="4307205" cy="48926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j-lt"/>
                <a:cs typeface="Arial" panose="020B0604020202020204" pitchFamily="34" charset="0"/>
              </a:rPr>
              <a:t>Complaint filed with the EPA:  “the vast majority of the people </a:t>
            </a:r>
            <a:r>
              <a:rPr lang="en-US" sz="2000" b="1" i="1" dirty="0">
                <a:latin typeface="+mj-lt"/>
                <a:cs typeface="Arial" panose="020B0604020202020204" pitchFamily="34" charset="0"/>
              </a:rPr>
              <a:t>within 3 miles 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of the proposed site are minority Americans and will be burdened with a disparate impact of pollution in an already deeply polluted area.”</a:t>
            </a:r>
            <a:r>
              <a:rPr lang="en-US" sz="2000" dirty="0">
                <a:effectLst/>
                <a:latin typeface="+mj-lt"/>
                <a:cs typeface="Arial" panose="020B0604020202020204" pitchFamily="34" charset="0"/>
              </a:rPr>
              <a:t> </a:t>
            </a:r>
          </a:p>
          <a:p>
            <a:r>
              <a:rPr lang="en-US" sz="2000" i="1" dirty="0">
                <a:latin typeface="+mj-lt"/>
                <a:cs typeface="Arial" panose="020B0604020202020204" pitchFamily="34" charset="0"/>
              </a:rPr>
              <a:t>Detroit News: 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“overwhelmingly white makeup of the surrounding neighborhood’s demographics” and based on data for the neighborhood within a </a:t>
            </a:r>
            <a:r>
              <a:rPr lang="en-US" sz="2000" b="1" i="1" dirty="0">
                <a:latin typeface="+mj-lt"/>
                <a:cs typeface="Arial" panose="020B0604020202020204" pitchFamily="34" charset="0"/>
              </a:rPr>
              <a:t>one-mile radius 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around the proposed site.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0A2A7-0B8D-3C42-BEFC-8BA91F7C4D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308100"/>
            <a:ext cx="4013200" cy="541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21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1094</Words>
  <Application>Microsoft Macintosh PowerPoint</Application>
  <PresentationFormat>Widescreen</PresentationFormat>
  <Paragraphs>205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Maps Integrate (Maps as data)</vt:lpstr>
      <vt:lpstr>Geometric Space and Geographic Space</vt:lpstr>
      <vt:lpstr>Berghaus, 1845</vt:lpstr>
      <vt:lpstr>Wallace Line, 1859</vt:lpstr>
      <vt:lpstr>Geometric Space and Geographic Space</vt:lpstr>
      <vt:lpstr>Geographic information systems</vt:lpstr>
      <vt:lpstr>Example:  Environmental Justice, Flint Michgan</vt:lpstr>
      <vt:lpstr>But…</vt:lpstr>
      <vt:lpstr>Maps Evaluate (Maps as Statistics)</vt:lpstr>
      <vt:lpstr>Inference in Geographic Space</vt:lpstr>
      <vt:lpstr>Three examples</vt:lpstr>
      <vt:lpstr>Geographic, statistical, privacy precision</vt:lpstr>
      <vt:lpstr>PowerPoint Presentation</vt:lpstr>
      <vt:lpstr>Geographical, statistical compromise</vt:lpstr>
      <vt:lpstr>How do random effects work?</vt:lpstr>
      <vt:lpstr>Typical Poisson regression setting</vt:lpstr>
      <vt:lpstr>Three components to statistical inference</vt:lpstr>
      <vt:lpstr>Conceptual components of spatial statistics</vt:lpstr>
      <vt:lpstr>Background:  Bayes (1763)</vt:lpstr>
      <vt:lpstr>Consulting the good Reverend</vt:lpstr>
      <vt:lpstr>A lightbulb moment…for me</vt:lpstr>
      <vt:lpstr>Seemed familiar…</vt:lpstr>
      <vt:lpstr>Your penalty is my prior</vt:lpstr>
      <vt:lpstr>Do I have to be a Bayesian to use random effects?</vt:lpstr>
      <vt:lpstr>Creating structure through priors and penalties</vt:lpstr>
      <vt:lpstr>Creating structure through priors and penalties</vt:lpstr>
      <vt:lpstr>Creating structure through priors and penalties</vt:lpstr>
      <vt:lpstr>What else can we do?</vt:lpstr>
      <vt:lpstr>Spatially varying associations</vt:lpstr>
      <vt:lpstr>Fix it or model it?</vt:lpstr>
      <vt:lpstr>Waller et al. (2007, SERRA)</vt:lpstr>
      <vt:lpstr>PowerPoint Presentation</vt:lpstr>
      <vt:lpstr>Spatial diagnostics for spatial models</vt:lpstr>
      <vt:lpstr>The Geography of Power</vt:lpstr>
      <vt:lpstr>Spatial variations in fit: HIV in Butare, Rwanda</vt:lpstr>
      <vt:lpstr>Map components of DIC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Waller, Lance</dc:creator>
  <cp:lastModifiedBy>Waller, Lance</cp:lastModifiedBy>
  <cp:revision>1</cp:revision>
  <dcterms:created xsi:type="dcterms:W3CDTF">2025-07-21T17:15:06Z</dcterms:created>
  <dcterms:modified xsi:type="dcterms:W3CDTF">2025-07-21T17:23:28Z</dcterms:modified>
</cp:coreProperties>
</file>